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0" r:id="rId4"/>
    <p:sldId id="271" r:id="rId5"/>
    <p:sldId id="257" r:id="rId6"/>
    <p:sldId id="259" r:id="rId7"/>
    <p:sldId id="258" r:id="rId8"/>
    <p:sldId id="260" r:id="rId9"/>
    <p:sldId id="262" r:id="rId10"/>
    <p:sldId id="264" r:id="rId11"/>
    <p:sldId id="265" r:id="rId12"/>
    <p:sldId id="274" r:id="rId13"/>
    <p:sldId id="268" r:id="rId14"/>
    <p:sldId id="263" r:id="rId15"/>
    <p:sldId id="275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616" y="3283921"/>
            <a:ext cx="8641492" cy="934412"/>
          </a:xfrm>
        </p:spPr>
        <p:txBody>
          <a:bodyPr/>
          <a:lstStyle/>
          <a:p>
            <a:pPr algn="ctr"/>
            <a:r>
              <a:rPr lang="ru-RU" dirty="0" smtClean="0"/>
              <a:t>Исследование различных видов ламп освещения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1031" y="4502539"/>
            <a:ext cx="464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Смотраков</a:t>
            </a:r>
            <a:r>
              <a:rPr lang="ru-RU" dirty="0" smtClean="0">
                <a:solidFill>
                  <a:schemeClr val="bg1"/>
                </a:solidFill>
              </a:rPr>
              <a:t> Михаил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Ибрагимов Артем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Земрау</a:t>
            </a:r>
            <a:r>
              <a:rPr lang="ru-RU" dirty="0" smtClean="0">
                <a:solidFill>
                  <a:schemeClr val="bg1"/>
                </a:solidFill>
              </a:rPr>
              <a:t> М.В.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Цена за кВт/ч: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48332"/>
              </p:ext>
            </p:extLst>
          </p:nvPr>
        </p:nvGraphicFramePr>
        <p:xfrm>
          <a:off x="547117" y="2473569"/>
          <a:ext cx="10988390" cy="33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804"/>
                <a:gridCol w="2746804"/>
                <a:gridCol w="2746804"/>
                <a:gridCol w="2747978"/>
              </a:tblGrid>
              <a:tr h="1505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Лампа </a:t>
                      </a:r>
                      <a:r>
                        <a:rPr lang="ru-RU" sz="3600" b="1" dirty="0" smtClean="0">
                          <a:effectLst/>
                        </a:rPr>
                        <a:t>накали-</a:t>
                      </a:r>
                      <a:r>
                        <a:rPr lang="ru-RU" sz="3600" b="1" dirty="0" err="1" smtClean="0">
                          <a:effectLst/>
                        </a:rPr>
                        <a:t>вания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Свето-диодная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Газо-разрядная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0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Цена за </a:t>
                      </a:r>
                      <a:r>
                        <a:rPr lang="ru-RU" sz="3600" b="1" dirty="0" err="1">
                          <a:effectLst/>
                        </a:rPr>
                        <a:t>кВТ</a:t>
                      </a:r>
                      <a:r>
                        <a:rPr lang="ru-RU" sz="3600" b="1" dirty="0">
                          <a:effectLst/>
                        </a:rPr>
                        <a:t>/ч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0.23 </a:t>
                      </a:r>
                      <a:r>
                        <a:rPr lang="ru-RU" sz="3600" b="1" dirty="0">
                          <a:effectLst/>
                        </a:rPr>
                        <a:t>руб.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0.027 </a:t>
                      </a:r>
                      <a:r>
                        <a:rPr lang="ru-RU" sz="3600" b="1" dirty="0">
                          <a:effectLst/>
                        </a:rPr>
                        <a:t>руб.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0.054 </a:t>
                      </a:r>
                      <a:r>
                        <a:rPr lang="ru-RU" sz="3600" b="1" dirty="0">
                          <a:effectLst/>
                        </a:rPr>
                        <a:t>руб.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9616" y="5862289"/>
            <a:ext cx="10480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 Стоимость = потребляемая мощность (кВт) * 1 ч * тариф (3 </a:t>
            </a:r>
            <a:r>
              <a:rPr lang="ru-RU" sz="2400" b="1" dirty="0" err="1"/>
              <a:t>руб</a:t>
            </a:r>
            <a:r>
              <a:rPr lang="ru-RU" sz="2400" b="1" dirty="0"/>
              <a:t>)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Долговечность: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13528"/>
              </p:ext>
            </p:extLst>
          </p:nvPr>
        </p:nvGraphicFramePr>
        <p:xfrm>
          <a:off x="480647" y="2344617"/>
          <a:ext cx="10750060" cy="347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672"/>
                <a:gridCol w="2687796"/>
                <a:gridCol w="2687796"/>
                <a:gridCol w="2687796"/>
              </a:tblGrid>
              <a:tr h="164374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</a:rPr>
                        <a:t> 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</a:rPr>
                        <a:t>Лампа накаливания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</a:rPr>
                        <a:t>Светодиодная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effectLst/>
                        </a:rPr>
                        <a:t>Газоразрядная 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</a:rPr>
                        <a:t>Срок службы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effectLst/>
                        </a:rPr>
                        <a:t>1000 часов 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</a:rPr>
                        <a:t>30000 часов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</a:rPr>
                        <a:t>8030 часов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4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</a:rPr>
                        <a:t>Гарантия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</a:rPr>
                        <a:t>------------------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</a:rPr>
                        <a:t>2 года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</a:rPr>
                        <a:t>------------------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10253"/>
            <a:ext cx="8761413" cy="7069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/>
              <a:t>Измерение освещенности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1662" y="2507226"/>
            <a:ext cx="736961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Освещенность</a:t>
            </a:r>
            <a:r>
              <a:rPr lang="ru-RU" sz="3200" b="1" dirty="0"/>
              <a:t> - физическая величина, численно равная световому потоку, падающему на единицу площади освещаемой поверхности.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41255" y="4941415"/>
            <a:ext cx="2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 = </a:t>
            </a:r>
            <a:r>
              <a:rPr lang="ru-RU" sz="3600" b="1" dirty="0" smtClean="0"/>
              <a:t>Ф/</a:t>
            </a:r>
            <a:r>
              <a:rPr lang="en-US" sz="3600" b="1" dirty="0" smtClean="0"/>
              <a:t>S</a:t>
            </a:r>
            <a:endParaRPr lang="ru-RU" sz="3600" b="1" dirty="0"/>
          </a:p>
        </p:txBody>
      </p:sp>
      <p:pic>
        <p:nvPicPr>
          <p:cNvPr id="6" name="Рисунок 5" descr="освещен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858" y="2340379"/>
            <a:ext cx="2466050" cy="195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9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9774" y="2579475"/>
            <a:ext cx="6096000" cy="3754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«Цифровая лаборатория Архимед» - датчик освещенности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DT009-4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лампы (светодиодная, накаливания, газоразрядная),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труба для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уменьшения рассеивания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0" y="4362771"/>
            <a:ext cx="2056804" cy="2322234"/>
          </a:xfrm>
          <a:prstGeom prst="rect">
            <a:avLst/>
          </a:prstGeom>
        </p:spPr>
      </p:pic>
      <p:pic>
        <p:nvPicPr>
          <p:cNvPr id="6" name="Picture 2" descr="https://pp.userapi.com/c837728/v837728127/2aee1/iffVmf_5b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92" y="2291262"/>
            <a:ext cx="3546238" cy="26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Освещенность: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42883"/>
              </p:ext>
            </p:extLst>
          </p:nvPr>
        </p:nvGraphicFramePr>
        <p:xfrm>
          <a:off x="281353" y="2567422"/>
          <a:ext cx="7430220" cy="2708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56"/>
                <a:gridCol w="1857356"/>
                <a:gridCol w="1857356"/>
                <a:gridCol w="1858152"/>
              </a:tblGrid>
              <a:tr h="1383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Лампа </a:t>
                      </a:r>
                      <a:r>
                        <a:rPr lang="ru-RU" sz="2800" b="1" dirty="0" smtClean="0">
                          <a:effectLst/>
                        </a:rPr>
                        <a:t>накали-</a:t>
                      </a:r>
                      <a:r>
                        <a:rPr lang="ru-RU" sz="2800" b="1" dirty="0" err="1" smtClean="0">
                          <a:effectLst/>
                        </a:rPr>
                        <a:t>вания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Свето-диодная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Газо-разрядная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25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Освещенность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19 </a:t>
                      </a:r>
                      <a:r>
                        <a:rPr lang="ru-RU" sz="2800" b="1" dirty="0" err="1" smtClean="0">
                          <a:effectLst/>
                        </a:rPr>
                        <a:t>Лк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19 </a:t>
                      </a:r>
                      <a:r>
                        <a:rPr lang="ru-RU" sz="2800" b="1" dirty="0" err="1" smtClean="0">
                          <a:effectLst/>
                        </a:rPr>
                        <a:t>Лк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7.5 </a:t>
                      </a:r>
                      <a:r>
                        <a:rPr lang="ru-RU" sz="2800" b="1" dirty="0" err="1" smtClean="0">
                          <a:effectLst/>
                        </a:rPr>
                        <a:t>Лк</a:t>
                      </a:r>
                      <a:r>
                        <a:rPr lang="ru-RU" sz="2800" b="1" dirty="0" smtClean="0">
                          <a:effectLst/>
                        </a:rPr>
                        <a:t> 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111" y="2567422"/>
            <a:ext cx="4213890" cy="34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Экологичность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23532"/>
              </p:ext>
            </p:extLst>
          </p:nvPr>
        </p:nvGraphicFramePr>
        <p:xfrm>
          <a:off x="832339" y="2532185"/>
          <a:ext cx="10550768" cy="347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620"/>
                <a:gridCol w="3414119"/>
                <a:gridCol w="2093399"/>
                <a:gridCol w="3086630"/>
              </a:tblGrid>
              <a:tr h="13206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 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Лампа накаливания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effectLst/>
                        </a:rPr>
                        <a:t>Свето-диодная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effectLst/>
                        </a:rPr>
                        <a:t>Газоразрядная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9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dirty="0" err="1">
                          <a:effectLst/>
                        </a:rPr>
                        <a:t>Экологичность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dirty="0">
                          <a:effectLst/>
                        </a:rPr>
                        <a:t>Большое энергопотребление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Плохой</a:t>
                      </a:r>
                      <a:r>
                        <a:rPr lang="ru-RU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спектр, мерцающий свет, содержание ртути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23" y="633699"/>
            <a:ext cx="8761413" cy="706964"/>
          </a:xfrm>
        </p:spPr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09769"/>
              </p:ext>
            </p:extLst>
          </p:nvPr>
        </p:nvGraphicFramePr>
        <p:xfrm>
          <a:off x="463471" y="1248609"/>
          <a:ext cx="11107206" cy="5760267"/>
        </p:xfrm>
        <a:graphic>
          <a:graphicData uri="http://schemas.openxmlformats.org/drawingml/2006/table">
            <a:tbl>
              <a:tblPr firstRow="1" firstCol="1" bandRow="1"/>
              <a:tblGrid>
                <a:gridCol w="2772098"/>
                <a:gridCol w="2450123"/>
                <a:gridCol w="2391508"/>
                <a:gridCol w="3493477"/>
              </a:tblGrid>
              <a:tr h="7078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Лампа накаливания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Светодиодная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Газоразрядная</a:t>
                      </a:r>
                      <a:r>
                        <a:rPr lang="ru-RU" sz="28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4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лампы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рубля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 рублей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рублей</a:t>
                      </a:r>
                      <a:r>
                        <a:rPr lang="ru-RU" sz="2800" b="1" kern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78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за час работы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 руб.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0.027 руб.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 руб.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3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часов</a:t>
                      </a:r>
                      <a:r>
                        <a:rPr lang="ru-RU" sz="2800" b="1" kern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 часов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8030 часов</a:t>
                      </a: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3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Гарантия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Освещенность,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кЛк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5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Экологичность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Большое энергопотребление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35025" algn="l"/>
                        </a:tabLst>
                      </a:pPr>
                      <a:r>
                        <a:rPr lang="ru-RU" sz="2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Плохой спектр, мерцающий свет, содержание ртути.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4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 ходе работы мы научились: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Собирать патроны для электрических ламп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Рассчитывать стоимость потребленной электроэнергии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Определили лучшую лампу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темы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Использование определенных видов ламп позволяет сэкономить.</a:t>
            </a:r>
          </a:p>
        </p:txBody>
      </p:sp>
    </p:spTree>
    <p:extLst>
      <p:ext uri="{BB962C8B-B14F-4D97-AF65-F5344CB8AC3E}">
        <p14:creationId xmlns:p14="http://schemas.microsoft.com/office/powerpoint/2010/main" val="37343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Рассмотреть устройство и принцип работы различных видов ламп – выбрать – лучшие.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1. Найти в интернете и других источниках и изучить информацию об устройстве и принципах работы существующих видов ламп освещения.</a:t>
            </a:r>
          </a:p>
          <a:p>
            <a:r>
              <a:rPr lang="ru-RU" sz="2400" b="1" dirty="0"/>
              <a:t>2. Выбрать несколько ламп для сравнения.</a:t>
            </a:r>
          </a:p>
          <a:p>
            <a:r>
              <a:rPr lang="ru-RU" sz="2400" b="1" dirty="0"/>
              <a:t>3. Выбрать параметры для сравнения.</a:t>
            </a:r>
          </a:p>
          <a:p>
            <a:r>
              <a:rPr lang="ru-RU" sz="2400" b="1" dirty="0"/>
              <a:t>4. Провести все измерения и расчеты.</a:t>
            </a:r>
          </a:p>
          <a:p>
            <a:r>
              <a:rPr lang="ru-RU" sz="2400" b="1" dirty="0"/>
              <a:t>5. Сформулировать вывод.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Лампа накаливания</a:t>
            </a:r>
            <a:endParaRPr lang="ru-RU" dirty="0"/>
          </a:p>
        </p:txBody>
      </p:sp>
      <p:pic>
        <p:nvPicPr>
          <p:cNvPr id="1026" name="Picture 2" descr="https://pp.userapi.com/c837728/v837728127/2aecd/jkV1DwrST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9854"/>
            <a:ext cx="3958936" cy="44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499" y="2556163"/>
            <a:ext cx="6321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 лампе накаливания используется эффект нагревания тела при протекании через него электрического тока. </a:t>
            </a:r>
          </a:p>
        </p:txBody>
      </p:sp>
    </p:spTree>
    <p:extLst>
      <p:ext uri="{BB962C8B-B14F-4D97-AF65-F5344CB8AC3E}">
        <p14:creationId xmlns:p14="http://schemas.microsoft.com/office/powerpoint/2010/main" val="32246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Люминесцентная лампа</a:t>
            </a:r>
            <a:endParaRPr lang="ru-RU" dirty="0"/>
          </a:p>
        </p:txBody>
      </p:sp>
      <p:pic>
        <p:nvPicPr>
          <p:cNvPr id="3074" name="Picture 2" descr="https://pp.userapi.com/c837728/v837728127/2aed7/lN7Dkq2D1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7" y="2333609"/>
            <a:ext cx="3298825" cy="43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5126" y="2490678"/>
            <a:ext cx="683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</a:t>
            </a:r>
            <a:r>
              <a:rPr lang="ru-RU" sz="2400" b="1" dirty="0" smtClean="0"/>
              <a:t>лектрический </a:t>
            </a:r>
            <a:r>
              <a:rPr lang="ru-RU" sz="2400" b="1" dirty="0"/>
              <a:t>разряд в парах ртути создаёт ультрафиолетовое излучение, которое преобразуется в видимый свет с помощью </a:t>
            </a:r>
            <a:r>
              <a:rPr lang="ru-RU" sz="2400" b="1" dirty="0" smtClean="0"/>
              <a:t>люминофора.</a:t>
            </a:r>
            <a:endParaRPr lang="ru-RU" sz="2400" b="1" dirty="0"/>
          </a:p>
        </p:txBody>
      </p:sp>
      <p:pic>
        <p:nvPicPr>
          <p:cNvPr id="5" name="Рисунок 4" descr="C:\Users\Земрау\Pictures\Люминесцентные ламп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506" y="4060338"/>
            <a:ext cx="5777755" cy="21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5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Светодиодная лампа</a:t>
            </a:r>
            <a:endParaRPr lang="ru-RU" dirty="0"/>
          </a:p>
        </p:txBody>
      </p:sp>
      <p:pic>
        <p:nvPicPr>
          <p:cNvPr id="2050" name="Picture 2" descr="https://pp.userapi.com/c837728/v837728127/2aec3/Yu810dWVe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72976"/>
            <a:ext cx="3153352" cy="42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9968" y="2286000"/>
            <a:ext cx="793652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 в лампах излучается от находящихся в этих лампах одиночных светодиодов или групп светодиодов, связанных специальной микросхемой, вмещающей в себе преобразователь сетевого тока в рабочий ток, на котором работают данные элементы.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ustroistvo-avtomobilya.ru/wp-content/uploads/2011/12/Printsip-dyeistviya-svetodiodnoi-lam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776" y="4475210"/>
            <a:ext cx="3964305" cy="233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2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9149" y="1870003"/>
            <a:ext cx="8016731" cy="695422"/>
          </a:xfrm>
        </p:spPr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1484467" y="3362641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923" y="3528646"/>
            <a:ext cx="9612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 сравнению три лампы одинаковой мощности – 75 Вт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Цена: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64710"/>
              </p:ext>
            </p:extLst>
          </p:nvPr>
        </p:nvGraphicFramePr>
        <p:xfrm>
          <a:off x="1394249" y="2383587"/>
          <a:ext cx="9250306" cy="3782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329"/>
                <a:gridCol w="2312329"/>
                <a:gridCol w="2312329"/>
                <a:gridCol w="2313319"/>
              </a:tblGrid>
              <a:tr h="195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Лампа </a:t>
                      </a:r>
                      <a:r>
                        <a:rPr lang="ru-RU" sz="2800" b="1" dirty="0" err="1" smtClean="0">
                          <a:effectLst/>
                        </a:rPr>
                        <a:t>накалива-ния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Свето-диодная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Газо-разрядная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Цена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54 рубля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179 рублей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89 рублей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312</TotalTime>
  <Words>396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 (конференц-зал)</vt:lpstr>
      <vt:lpstr>Исследование различных видов ламп освещения</vt:lpstr>
      <vt:lpstr>Актуальность темы</vt:lpstr>
      <vt:lpstr>Цель</vt:lpstr>
      <vt:lpstr>Задачи</vt:lpstr>
      <vt:lpstr>Лампа накаливания</vt:lpstr>
      <vt:lpstr>Люминесцентная лампа</vt:lpstr>
      <vt:lpstr>Светодиодная лампа</vt:lpstr>
      <vt:lpstr>Практическая часть</vt:lpstr>
      <vt:lpstr>Цена:</vt:lpstr>
      <vt:lpstr>Цена за кВт/ч:</vt:lpstr>
      <vt:lpstr>Долговечность:</vt:lpstr>
      <vt:lpstr> Измерение освещенности</vt:lpstr>
      <vt:lpstr>Оборудование:</vt:lpstr>
      <vt:lpstr>Освещенность:</vt:lpstr>
      <vt:lpstr>Экологичность:</vt:lpstr>
      <vt:lpstr>Вывод: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Лампочки</dc:title>
  <dc:creator>Михаил</dc:creator>
  <cp:lastModifiedBy>Земрау Мария Валерьевна</cp:lastModifiedBy>
  <cp:revision>32</cp:revision>
  <dcterms:created xsi:type="dcterms:W3CDTF">2017-03-05T14:33:29Z</dcterms:created>
  <dcterms:modified xsi:type="dcterms:W3CDTF">2017-03-15T13:20:57Z</dcterms:modified>
</cp:coreProperties>
</file>